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12192000"/>
  <p:notesSz cx="7559675" cy="10691800"/>
  <p:embeddedFontLst>
    <p:embeddedFont>
      <p:font typeface="Garamond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Garamond-bold.fntdata"/><Relationship Id="rId10" Type="http://schemas.openxmlformats.org/officeDocument/2006/relationships/slide" Target="slides/slide5.xml"/><Relationship Id="rId21" Type="http://schemas.openxmlformats.org/officeDocument/2006/relationships/font" Target="fonts/Garamond-regular.fntdata"/><Relationship Id="rId13" Type="http://schemas.openxmlformats.org/officeDocument/2006/relationships/slide" Target="slides/slide8.xml"/><Relationship Id="rId24" Type="http://schemas.openxmlformats.org/officeDocument/2006/relationships/font" Target="fonts/Garamond-boldItalic.fntdata"/><Relationship Id="rId12" Type="http://schemas.openxmlformats.org/officeDocument/2006/relationships/slide" Target="slides/slide7.xml"/><Relationship Id="rId23" Type="http://schemas.openxmlformats.org/officeDocument/2006/relationships/font" Target="fonts/Garamond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9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0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0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e8a3ece2b_0_0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e8a3ece2b_0_0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1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1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2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e8a3ece2b_0_10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e8a3ece2b_0_10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6780" lvl="0" marL="285840" rtl="0" algn="just">
              <a:spcBef>
                <a:spcPts val="0"/>
              </a:spcBef>
              <a:spcAft>
                <a:spcPts val="0"/>
              </a:spcAft>
              <a:buClr>
                <a:srgbClr val="83992A"/>
              </a:buClr>
              <a:buSzPts val="1200"/>
              <a:buChar char="•"/>
            </a:pPr>
            <a:r>
              <a:rPr lang="es-ES" sz="1200">
                <a:solidFill>
                  <a:srgbClr val="262626"/>
                </a:solidFill>
              </a:rPr>
              <a:t>El rendimiento será entonces inversamente proporcional al tiempo que le toma realizar una tarea, es decir, menor tiempo mayor el rendimiento.</a:t>
            </a:r>
            <a:endParaRPr sz="1200"/>
          </a:p>
        </p:txBody>
      </p:sp>
      <p:sp>
        <p:nvSpPr>
          <p:cNvPr id="134" name="Google Shape;134;p2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3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6b5aae6fc_2_1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6b5aae6fc_2_1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4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6b5aae6fc_0_1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6b5aae6fc_0_1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SPEC has defined a new method that can be used to determine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compare the processing power available from systems of any degree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of multi-processing.  The "SPEC Homogeneous Capacity Method" provides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one with a fair measure for the processing capacity of a system --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how much work can it perform in a given amount of time. 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"SPECrate" is the resulting new metric, the rate at which a 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can complete the defined tasks.</a:t>
            </a:r>
            <a:endParaRPr/>
          </a:p>
        </p:txBody>
      </p:sp>
      <p:sp>
        <p:nvSpPr>
          <p:cNvPr id="166" name="Google Shape;166;p5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7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8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8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609480" y="1604520"/>
            <a:ext cx="109724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2" type="body"/>
          </p:nvPr>
        </p:nvSpPr>
        <p:spPr>
          <a:xfrm>
            <a:off x="609480" y="3682440"/>
            <a:ext cx="109724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" type="body"/>
          </p:nvPr>
        </p:nvSpPr>
        <p:spPr>
          <a:xfrm>
            <a:off x="60948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2" type="body"/>
          </p:nvPr>
        </p:nvSpPr>
        <p:spPr>
          <a:xfrm>
            <a:off x="623196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2"/>
          <p:cNvSpPr txBox="1"/>
          <p:nvPr>
            <p:ph idx="3" type="body"/>
          </p:nvPr>
        </p:nvSpPr>
        <p:spPr>
          <a:xfrm>
            <a:off x="609480" y="368244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4" type="body"/>
          </p:nvPr>
        </p:nvSpPr>
        <p:spPr>
          <a:xfrm>
            <a:off x="6231960" y="368244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609480" y="160452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2" type="body"/>
          </p:nvPr>
        </p:nvSpPr>
        <p:spPr>
          <a:xfrm>
            <a:off x="4319640" y="160452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3" type="body"/>
          </p:nvPr>
        </p:nvSpPr>
        <p:spPr>
          <a:xfrm>
            <a:off x="8029800" y="160452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3"/>
          <p:cNvSpPr txBox="1"/>
          <p:nvPr>
            <p:ph idx="4" type="body"/>
          </p:nvPr>
        </p:nvSpPr>
        <p:spPr>
          <a:xfrm>
            <a:off x="609480" y="368244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5" type="body"/>
          </p:nvPr>
        </p:nvSpPr>
        <p:spPr>
          <a:xfrm>
            <a:off x="4319640" y="368244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6" type="body"/>
          </p:nvPr>
        </p:nvSpPr>
        <p:spPr>
          <a:xfrm>
            <a:off x="8029800" y="368244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60948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5"/>
          <p:cNvSpPr txBox="1"/>
          <p:nvPr>
            <p:ph idx="2" type="body"/>
          </p:nvPr>
        </p:nvSpPr>
        <p:spPr>
          <a:xfrm>
            <a:off x="623196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5"/>
          <p:cNvSpPr txBox="1"/>
          <p:nvPr>
            <p:ph idx="3" type="body"/>
          </p:nvPr>
        </p:nvSpPr>
        <p:spPr>
          <a:xfrm>
            <a:off x="609480" y="368244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idx="4" type="body"/>
          </p:nvPr>
        </p:nvSpPr>
        <p:spPr>
          <a:xfrm>
            <a:off x="6231960" y="368244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609480" y="1604520"/>
            <a:ext cx="53542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2" type="body"/>
          </p:nvPr>
        </p:nvSpPr>
        <p:spPr>
          <a:xfrm>
            <a:off x="6231960" y="1604520"/>
            <a:ext cx="53542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/>
          <p:nvPr>
            <p:ph idx="1" type="subTitle"/>
          </p:nvPr>
        </p:nvSpPr>
        <p:spPr>
          <a:xfrm>
            <a:off x="1295280" y="982080"/>
            <a:ext cx="9601200" cy="6045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2"/>
          <p:cNvSpPr txBox="1"/>
          <p:nvPr>
            <p:ph idx="1" type="body"/>
          </p:nvPr>
        </p:nvSpPr>
        <p:spPr>
          <a:xfrm>
            <a:off x="60948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2"/>
          <p:cNvSpPr txBox="1"/>
          <p:nvPr>
            <p:ph idx="2" type="body"/>
          </p:nvPr>
        </p:nvSpPr>
        <p:spPr>
          <a:xfrm>
            <a:off x="6231960" y="1604520"/>
            <a:ext cx="53542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2"/>
          <p:cNvSpPr txBox="1"/>
          <p:nvPr>
            <p:ph idx="3" type="body"/>
          </p:nvPr>
        </p:nvSpPr>
        <p:spPr>
          <a:xfrm>
            <a:off x="609480" y="368244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3"/>
          <p:cNvSpPr txBox="1"/>
          <p:nvPr>
            <p:ph idx="1" type="body"/>
          </p:nvPr>
        </p:nvSpPr>
        <p:spPr>
          <a:xfrm>
            <a:off x="609480" y="1604520"/>
            <a:ext cx="53542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3"/>
          <p:cNvSpPr txBox="1"/>
          <p:nvPr>
            <p:ph idx="2" type="body"/>
          </p:nvPr>
        </p:nvSpPr>
        <p:spPr>
          <a:xfrm>
            <a:off x="623196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3"/>
          <p:cNvSpPr txBox="1"/>
          <p:nvPr>
            <p:ph idx="3" type="body"/>
          </p:nvPr>
        </p:nvSpPr>
        <p:spPr>
          <a:xfrm>
            <a:off x="6231960" y="368244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4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4"/>
          <p:cNvSpPr txBox="1"/>
          <p:nvPr>
            <p:ph idx="1" type="body"/>
          </p:nvPr>
        </p:nvSpPr>
        <p:spPr>
          <a:xfrm>
            <a:off x="60948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4"/>
          <p:cNvSpPr txBox="1"/>
          <p:nvPr>
            <p:ph idx="2" type="body"/>
          </p:nvPr>
        </p:nvSpPr>
        <p:spPr>
          <a:xfrm>
            <a:off x="623196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4"/>
          <p:cNvSpPr txBox="1"/>
          <p:nvPr>
            <p:ph idx="3" type="body"/>
          </p:nvPr>
        </p:nvSpPr>
        <p:spPr>
          <a:xfrm>
            <a:off x="609480" y="3682440"/>
            <a:ext cx="109724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5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5"/>
          <p:cNvSpPr txBox="1"/>
          <p:nvPr>
            <p:ph idx="1" type="body"/>
          </p:nvPr>
        </p:nvSpPr>
        <p:spPr>
          <a:xfrm>
            <a:off x="609480" y="1604520"/>
            <a:ext cx="109724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5"/>
          <p:cNvSpPr txBox="1"/>
          <p:nvPr>
            <p:ph idx="2" type="body"/>
          </p:nvPr>
        </p:nvSpPr>
        <p:spPr>
          <a:xfrm>
            <a:off x="609480" y="3682440"/>
            <a:ext cx="109724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6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6"/>
          <p:cNvSpPr txBox="1"/>
          <p:nvPr>
            <p:ph idx="1" type="body"/>
          </p:nvPr>
        </p:nvSpPr>
        <p:spPr>
          <a:xfrm>
            <a:off x="609480" y="160452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6"/>
          <p:cNvSpPr txBox="1"/>
          <p:nvPr>
            <p:ph idx="2" type="body"/>
          </p:nvPr>
        </p:nvSpPr>
        <p:spPr>
          <a:xfrm>
            <a:off x="4319640" y="160452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6"/>
          <p:cNvSpPr txBox="1"/>
          <p:nvPr>
            <p:ph idx="3" type="body"/>
          </p:nvPr>
        </p:nvSpPr>
        <p:spPr>
          <a:xfrm>
            <a:off x="8029800" y="160452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6"/>
          <p:cNvSpPr txBox="1"/>
          <p:nvPr>
            <p:ph idx="4" type="body"/>
          </p:nvPr>
        </p:nvSpPr>
        <p:spPr>
          <a:xfrm>
            <a:off x="609480" y="368244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6"/>
          <p:cNvSpPr txBox="1"/>
          <p:nvPr>
            <p:ph idx="5" type="body"/>
          </p:nvPr>
        </p:nvSpPr>
        <p:spPr>
          <a:xfrm>
            <a:off x="4319640" y="368244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6"/>
          <p:cNvSpPr txBox="1"/>
          <p:nvPr>
            <p:ph idx="6" type="body"/>
          </p:nvPr>
        </p:nvSpPr>
        <p:spPr>
          <a:xfrm>
            <a:off x="8029800" y="3682440"/>
            <a:ext cx="35330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609480" y="1604520"/>
            <a:ext cx="53542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6231960" y="1604520"/>
            <a:ext cx="53542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idx="1" type="subTitle"/>
          </p:nvPr>
        </p:nvSpPr>
        <p:spPr>
          <a:xfrm>
            <a:off x="1295280" y="982080"/>
            <a:ext cx="9601200" cy="6045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60948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8"/>
          <p:cNvSpPr txBox="1"/>
          <p:nvPr>
            <p:ph idx="2" type="body"/>
          </p:nvPr>
        </p:nvSpPr>
        <p:spPr>
          <a:xfrm>
            <a:off x="6231960" y="1604520"/>
            <a:ext cx="53542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3" type="body"/>
          </p:nvPr>
        </p:nvSpPr>
        <p:spPr>
          <a:xfrm>
            <a:off x="609480" y="368244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609480" y="1604520"/>
            <a:ext cx="53542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623196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3" type="body"/>
          </p:nvPr>
        </p:nvSpPr>
        <p:spPr>
          <a:xfrm>
            <a:off x="6231960" y="368244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60948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2" type="body"/>
          </p:nvPr>
        </p:nvSpPr>
        <p:spPr>
          <a:xfrm>
            <a:off x="6231960" y="1604520"/>
            <a:ext cx="535428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3" type="body"/>
          </p:nvPr>
        </p:nvSpPr>
        <p:spPr>
          <a:xfrm>
            <a:off x="609480" y="3682440"/>
            <a:ext cx="1097244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jp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image" Target="../media/image1.jp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16920" y="0"/>
            <a:ext cx="12231000" cy="6856200"/>
            <a:chOff x="-16920" y="0"/>
            <a:chExt cx="12231000" cy="6856200"/>
          </a:xfrm>
        </p:grpSpPr>
        <p:pic>
          <p:nvPicPr>
            <p:cNvPr descr="HD-PanelTitleR1.png" id="7" name="Google Shape;7;p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2188880" cy="685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Google Shape;8;p1"/>
            <p:cNvSpPr/>
            <p:nvPr/>
          </p:nvSpPr>
          <p:spPr>
            <a:xfrm>
              <a:off x="2328480" y="1540800"/>
              <a:ext cx="7543800" cy="383544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cap="flat" cmpd="sng" w="15825">
              <a:solidFill>
                <a:srgbClr val="83992A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pic>
          <p:nvPicPr>
            <p:cNvPr descr="HDRibbonTitle-UniformTrim.png" id="9" name="Google Shape;9;p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-16920" y="3147480"/>
              <a:ext cx="2477880" cy="6127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DRibbonTitle-UniformTrim.png" id="10" name="Google Shape;10;p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736200" y="3147480"/>
              <a:ext cx="2477880" cy="6127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11;p1"/>
          <p:cNvSpPr txBox="1"/>
          <p:nvPr>
            <p:ph type="title"/>
          </p:nvPr>
        </p:nvSpPr>
        <p:spPr>
          <a:xfrm>
            <a:off x="2692440" y="1871280"/>
            <a:ext cx="6815520" cy="1515600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7983360" y="5037840"/>
            <a:ext cx="897480" cy="279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692440" y="5037840"/>
            <a:ext cx="5214600" cy="279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956800" y="5037840"/>
            <a:ext cx="551160" cy="279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" name="Google Shape;15;p1"/>
          <p:cNvCxnSpPr/>
          <p:nvPr/>
        </p:nvCxnSpPr>
        <p:spPr>
          <a:xfrm>
            <a:off x="2692440" y="3522240"/>
            <a:ext cx="6815880" cy="360"/>
          </a:xfrm>
          <a:prstGeom prst="straightConnector1">
            <a:avLst/>
          </a:prstGeom>
          <a:noFill/>
          <a:ln cap="flat" cmpd="sng" w="15825">
            <a:solidFill>
              <a:srgbClr val="83992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1"/>
          <p:cNvSpPr txBox="1"/>
          <p:nvPr>
            <p:ph idx="1" type="body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14"/>
          <p:cNvGrpSpPr/>
          <p:nvPr/>
        </p:nvGrpSpPr>
        <p:grpSpPr>
          <a:xfrm>
            <a:off x="-15840" y="0"/>
            <a:ext cx="12229920" cy="6856200"/>
            <a:chOff x="-15840" y="0"/>
            <a:chExt cx="12229920" cy="6856200"/>
          </a:xfrm>
        </p:grpSpPr>
        <p:pic>
          <p:nvPicPr>
            <p:cNvPr descr="HD-PanelContent.png" id="67" name="Google Shape;67;p1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2188880" cy="685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" name="Google Shape;68;p14"/>
            <p:cNvSpPr/>
            <p:nvPr/>
          </p:nvSpPr>
          <p:spPr>
            <a:xfrm>
              <a:off x="608040" y="609480"/>
              <a:ext cx="10972800" cy="563868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cap="flat" cmpd="sng" w="15825">
              <a:solidFill>
                <a:srgbClr val="83992A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pic>
          <p:nvPicPr>
            <p:cNvPr descr="HDRibbonContent-UniformTrim.png" id="69" name="Google Shape;69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-15840" y="3153960"/>
              <a:ext cx="777240" cy="606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DRibbonContent-UniformTrim.png" id="70" name="Google Shape;70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436840" y="3153960"/>
              <a:ext cx="777240" cy="60660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71" name="Google Shape;71;p14"/>
          <p:cNvCxnSpPr/>
          <p:nvPr/>
        </p:nvCxnSpPr>
        <p:spPr>
          <a:xfrm>
            <a:off x="1396080" y="2421360"/>
            <a:ext cx="9407880" cy="360"/>
          </a:xfrm>
          <a:prstGeom prst="straightConnector1">
            <a:avLst/>
          </a:prstGeom>
          <a:noFill/>
          <a:ln cap="flat" cmpd="sng" w="15825">
            <a:solidFill>
              <a:srgbClr val="83992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" name="Google Shape;72;p14"/>
          <p:cNvSpPr txBox="1"/>
          <p:nvPr>
            <p:ph type="title"/>
          </p:nvPr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3" name="Google Shape;73;p14"/>
          <p:cNvSpPr txBox="1"/>
          <p:nvPr>
            <p:ph idx="2" type="title"/>
          </p:nvPr>
        </p:nvSpPr>
        <p:spPr>
          <a:xfrm>
            <a:off x="1295280" y="2557080"/>
            <a:ext cx="9601200" cy="3318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4" name="Google Shape;74;p14"/>
          <p:cNvSpPr txBox="1"/>
          <p:nvPr>
            <p:ph idx="10" type="dt"/>
          </p:nvPr>
        </p:nvSpPr>
        <p:spPr>
          <a:xfrm>
            <a:off x="8677440" y="5969160"/>
            <a:ext cx="1600200" cy="279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5" name="Google Shape;75;p14"/>
          <p:cNvSpPr txBox="1"/>
          <p:nvPr>
            <p:ph idx="11" type="ftr"/>
          </p:nvPr>
        </p:nvSpPr>
        <p:spPr>
          <a:xfrm>
            <a:off x="1295280" y="5969160"/>
            <a:ext cx="7305840" cy="279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10353960" y="5969160"/>
            <a:ext cx="542520" cy="279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14"/>
          <p:cNvSpPr txBox="1"/>
          <p:nvPr>
            <p:ph idx="1" type="body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hyperlink" Target="https://es.wikipedia.org/wiki/Rendimiento_del_equipo" TargetMode="External"/><Relationship Id="rId5" Type="http://schemas.openxmlformats.org/officeDocument/2006/relationships/hyperlink" Target="https://www.grupoeduit.com/blog/entrada/51/qu%C3%A9_es_el_rendimiento_en_una_computadora" TargetMode="External"/><Relationship Id="rId6" Type="http://schemas.openxmlformats.org/officeDocument/2006/relationships/hyperlink" Target="https://blog.powerdata.es/el-valor-de-la-gestion-de-datos/metricas-de-calidad-de-software-una-solucion-excelente" TargetMode="External"/><Relationship Id="rId7" Type="http://schemas.openxmlformats.org/officeDocument/2006/relationships/hyperlink" Target="https://www.monografias.com/docs/TIPOS-DE-BENCHMARK-M%C3%81S-COMUNES-UTILIZADOS-EN-F3R5DEJBY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/>
          <p:nvPr/>
        </p:nvSpPr>
        <p:spPr>
          <a:xfrm>
            <a:off x="2692440" y="1871280"/>
            <a:ext cx="6815520" cy="1515600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5400" u="none" cap="none" strike="noStrik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FASE I</a:t>
            </a:r>
            <a:endParaRPr b="0" i="0" sz="5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7"/>
          <p:cNvSpPr txBox="1"/>
          <p:nvPr/>
        </p:nvSpPr>
        <p:spPr>
          <a:xfrm>
            <a:off x="2692440" y="3657600"/>
            <a:ext cx="6815520" cy="1320840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21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ARQUITECTURA DE LOS COMPUTADORES</a:t>
            </a:r>
            <a:endParaRPr b="0" i="0" sz="21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6"/>
          <p:cNvSpPr txBox="1"/>
          <p:nvPr/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Evaluación de resultados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6"/>
          <p:cNvSpPr txBox="1"/>
          <p:nvPr/>
        </p:nvSpPr>
        <p:spPr>
          <a:xfrm>
            <a:off x="1295280" y="2557080"/>
            <a:ext cx="9601200" cy="3318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9017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2100"/>
              <a:t>A nivel de </a:t>
            </a:r>
            <a:r>
              <a:rPr b="1" i="1" lang="es-ES" sz="2100"/>
              <a:t>máquina convencional</a:t>
            </a:r>
            <a:r>
              <a:rPr i="1" lang="es-ES" sz="2100"/>
              <a:t> </a:t>
            </a:r>
            <a:r>
              <a:rPr lang="es-ES" sz="2100"/>
              <a:t>se pueden usar los MIPS (millones de instrucciones por segundo) o MFLOPS (millones de instrucciones en coma flotante por segundo).</a:t>
            </a:r>
            <a:endParaRPr sz="2100"/>
          </a:p>
          <a:p>
            <a:pPr indent="0" lvl="0" marL="0" marR="9017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2100"/>
              <a:t>Estas medidas han </a:t>
            </a:r>
            <a:r>
              <a:rPr lang="es-ES" sz="2100"/>
              <a:t>caído</a:t>
            </a:r>
            <a:r>
              <a:rPr lang="es-ES" sz="2100"/>
              <a:t> en desuso, por su poca representatividad y porque es difícil que se reproduzcan resultados incluso para un mismo sistema. Modernamente se usa también los CPI, o ciclos por instrucción, que mide el número medio de ciclos que tarda una instrucción en ejecutarse.</a:t>
            </a:r>
            <a:endParaRPr sz="2100"/>
          </a:p>
          <a:p>
            <a:pPr indent="0" lvl="0" marL="0" marR="9017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/>
          <p:nvPr/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Evaluación de resultados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7"/>
          <p:cNvSpPr txBox="1"/>
          <p:nvPr/>
        </p:nvSpPr>
        <p:spPr>
          <a:xfrm>
            <a:off x="1295400" y="2245150"/>
            <a:ext cx="9601200" cy="38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marR="9017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>
                <a:solidFill>
                  <a:schemeClr val="dk1"/>
                </a:solidFill>
              </a:rPr>
              <a:t>En el nivel de </a:t>
            </a:r>
            <a:r>
              <a:rPr b="1" i="1" lang="es-ES" sz="2000">
                <a:solidFill>
                  <a:schemeClr val="dk1"/>
                </a:solidFill>
              </a:rPr>
              <a:t>sistema operativo</a:t>
            </a:r>
            <a:r>
              <a:rPr b="1" lang="es-ES" sz="2000">
                <a:solidFill>
                  <a:schemeClr val="dk1"/>
                </a:solidFill>
              </a:rPr>
              <a:t> </a:t>
            </a:r>
            <a:r>
              <a:rPr lang="es-ES" sz="2000">
                <a:solidFill>
                  <a:schemeClr val="dk1"/>
                </a:solidFill>
              </a:rPr>
              <a:t>se usan medidas tales como velocidad en la ejecución de un determinado programa y número de programas o usuarios concurrentes que tal sistema operativo es capaz de soportar.</a:t>
            </a:r>
            <a:endParaRPr sz="2000">
              <a:solidFill>
                <a:schemeClr val="dk1"/>
              </a:solidFill>
            </a:endParaRPr>
          </a:p>
          <a:p>
            <a:pPr indent="-342900" lvl="0" marL="457200" marR="9017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s-ES" sz="2000">
                <a:solidFill>
                  <a:schemeClr val="dk1"/>
                </a:solidFill>
              </a:rPr>
              <a:t>A nivel de </a:t>
            </a:r>
            <a:r>
              <a:rPr b="1" i="1" lang="es-ES" sz="2000">
                <a:solidFill>
                  <a:schemeClr val="dk1"/>
                </a:solidFill>
              </a:rPr>
              <a:t>programas de aplicación</a:t>
            </a:r>
            <a:r>
              <a:rPr lang="es-ES" sz="2000">
                <a:solidFill>
                  <a:schemeClr val="dk1"/>
                </a:solidFill>
              </a:rPr>
              <a:t>, se mide como diferentes programas del mismo segmento son capaces de ejecutar la mismo tipo de carga de trabajo. Generalmente se miden velocidades.</a:t>
            </a:r>
            <a:endParaRPr sz="1800"/>
          </a:p>
          <a:p>
            <a:pPr indent="-342900" lvl="0" marL="457200" marR="9017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s-ES" sz="2000">
                <a:solidFill>
                  <a:schemeClr val="dk1"/>
                </a:solidFill>
              </a:rPr>
              <a:t>En el nivel de </a:t>
            </a:r>
            <a:r>
              <a:rPr b="1" i="1" lang="es-ES" sz="2000">
                <a:solidFill>
                  <a:schemeClr val="dk1"/>
                </a:solidFill>
              </a:rPr>
              <a:t>lenguajes de programación</a:t>
            </a:r>
            <a:r>
              <a:rPr lang="es-ES" sz="2000">
                <a:solidFill>
                  <a:schemeClr val="dk1"/>
                </a:solidFill>
              </a:rPr>
              <a:t>, se mide el tamaño de un programa generado por un compilador, la eficiencia o velocidad de los programas generados por los mismos,</a:t>
            </a:r>
            <a:r>
              <a:rPr b="0" i="0" lang="es-ES" sz="2200" u="none" cap="none" strike="noStrik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8"/>
          <p:cNvSpPr txBox="1"/>
          <p:nvPr>
            <p:ph type="title"/>
          </p:nvPr>
        </p:nvSpPr>
        <p:spPr>
          <a:xfrm>
            <a:off x="1295280" y="344830"/>
            <a:ext cx="9601200" cy="1303800"/>
          </a:xfrm>
          <a:prstGeom prst="rect">
            <a:avLst/>
          </a:prstGeom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>
                <a:latin typeface="Garamond"/>
                <a:ea typeface="Garamond"/>
                <a:cs typeface="Garamond"/>
                <a:sym typeface="Garamond"/>
              </a:rPr>
              <a:t>Trabajo en equipo!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200" name="Google Shape;20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561" y="1648624"/>
            <a:ext cx="10724626" cy="443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9"/>
          <p:cNvSpPr txBox="1"/>
          <p:nvPr/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Referencias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9"/>
          <p:cNvSpPr txBox="1"/>
          <p:nvPr/>
        </p:nvSpPr>
        <p:spPr>
          <a:xfrm>
            <a:off x="1295280" y="2557080"/>
            <a:ext cx="9601200" cy="3318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840" lvl="0" marL="28584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992A"/>
              </a:buClr>
              <a:buSzPts val="2530"/>
              <a:buChar char="•"/>
            </a:pPr>
            <a:r>
              <a:rPr i="0" lang="es-ES" sz="2200" u="none" cap="none" strike="noStrike">
                <a:solidFill>
                  <a:srgbClr val="262626"/>
                </a:solidFill>
              </a:rPr>
              <a:t>Información sacada de las siguientes direcciones:</a:t>
            </a:r>
            <a:endParaRPr i="0" sz="2200" u="none" cap="none" strike="noStrike"/>
          </a:p>
          <a:p>
            <a:pPr indent="-285840" lvl="0" marL="285840" marR="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3992A"/>
              </a:buClr>
              <a:buSzPts val="2530"/>
              <a:buChar char="•"/>
            </a:pPr>
            <a:r>
              <a:rPr i="0" lang="es-ES" sz="2200" u="sng" cap="none" strike="noStrike">
                <a:solidFill>
                  <a:schemeClr val="hlink"/>
                </a:solidFill>
                <a:hlinkClick r:id="rId4"/>
              </a:rPr>
              <a:t>https://es.wikipedia.org/wiki/Rendimiento_del_equipo</a:t>
            </a:r>
            <a:endParaRPr i="0" sz="2200" u="none" cap="none" strike="noStrike"/>
          </a:p>
          <a:p>
            <a:pPr indent="-285840" lvl="0" marL="285840" marR="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3992A"/>
              </a:buClr>
              <a:buSzPts val="2530"/>
              <a:buChar char="•"/>
            </a:pPr>
            <a:r>
              <a:rPr i="0" lang="es-ES" sz="2200" u="sng" cap="none" strike="noStrike">
                <a:solidFill>
                  <a:schemeClr val="hlink"/>
                </a:solidFill>
                <a:hlinkClick r:id="rId5"/>
              </a:rPr>
              <a:t>https://www.grupoeduit.com/blog/entrada/51/qu%C3%A9_es_el_rendimiento_en_una_computadora</a:t>
            </a:r>
            <a:endParaRPr i="0" sz="2200" u="none" cap="none" strike="noStrike"/>
          </a:p>
          <a:p>
            <a:pPr indent="-285840" lvl="0" marL="285840" marR="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3992A"/>
              </a:buClr>
              <a:buSzPts val="2530"/>
              <a:buChar char="•"/>
            </a:pPr>
            <a:r>
              <a:rPr i="0" lang="es-ES" sz="2200" u="sng" cap="none" strike="noStrike">
                <a:solidFill>
                  <a:schemeClr val="hlink"/>
                </a:solidFill>
                <a:hlinkClick r:id="rId6"/>
              </a:rPr>
              <a:t>https://blog.powerdata.es/el-valor-de-la-gestion-de-datos/metricas-de-calidad-de-software-una-solucion-excelente</a:t>
            </a:r>
            <a:endParaRPr i="0" sz="2200" u="none" cap="none" strike="noStrike"/>
          </a:p>
          <a:p>
            <a:pPr indent="-285840" lvl="0" marL="285840" marR="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3992A"/>
              </a:buClr>
              <a:buSzPts val="2530"/>
              <a:buChar char="•"/>
            </a:pPr>
            <a:r>
              <a:rPr i="0" lang="es-ES" sz="2200" u="sng" cap="none" strike="noStrike">
                <a:solidFill>
                  <a:schemeClr val="hlink"/>
                </a:solidFill>
                <a:hlinkClick r:id="rId7"/>
              </a:rPr>
              <a:t>https://www.monografias.com/docs/TIPOS-DE-BENCHMARK-M%C3%81S-COMUNES-UTILIZADOS-EN-F3R5DEJBY</a:t>
            </a:r>
            <a:endParaRPr i="0" sz="2200" u="none" cap="none" strike="noStrike"/>
          </a:p>
        </p:txBody>
      </p:sp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0"/>
          <p:cNvSpPr txBox="1"/>
          <p:nvPr/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Estudiantes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40"/>
          <p:cNvSpPr txBox="1"/>
          <p:nvPr/>
        </p:nvSpPr>
        <p:spPr>
          <a:xfrm>
            <a:off x="1295400" y="2443875"/>
            <a:ext cx="9601200" cy="40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s-ES" sz="2400" u="none" cap="none" strike="noStrike">
                <a:solidFill>
                  <a:srgbClr val="262626"/>
                </a:solidFill>
              </a:rPr>
              <a:t>Trabajo realizado por :</a:t>
            </a:r>
            <a:endParaRPr i="0" sz="2400" u="none" cap="none" strike="noStrike"/>
          </a:p>
          <a:p>
            <a:pPr indent="-285840" lvl="0" marL="285840" marR="0" rtl="0" algn="l">
              <a:lnSpc>
                <a:spcPct val="90000"/>
              </a:lnSpc>
              <a:spcBef>
                <a:spcPts val="1202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i="0" lang="es-ES" sz="2400" u="none" cap="none" strike="noStrike">
                <a:solidFill>
                  <a:srgbClr val="262626"/>
                </a:solidFill>
              </a:rPr>
              <a:t>Joaquín Ferris</a:t>
            </a:r>
            <a:endParaRPr sz="2400">
              <a:solidFill>
                <a:srgbClr val="262626"/>
              </a:solidFill>
            </a:endParaRPr>
          </a:p>
          <a:p>
            <a:pPr indent="-285840" lvl="0" marL="285840" marR="0" rtl="0" algn="l">
              <a:lnSpc>
                <a:spcPct val="90000"/>
              </a:lnSpc>
              <a:spcBef>
                <a:spcPts val="1202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i="0" lang="es-ES" sz="2400" u="none" cap="none" strike="noStrike">
                <a:solidFill>
                  <a:srgbClr val="262626"/>
                </a:solidFill>
              </a:rPr>
              <a:t>Jorge Belló</a:t>
            </a:r>
            <a:endParaRPr i="0" sz="2400" u="none" cap="none" strike="noStrike"/>
          </a:p>
          <a:p>
            <a:pPr indent="-285840" lvl="0" marL="285840" marR="0" rtl="0" algn="l">
              <a:lnSpc>
                <a:spcPct val="90000"/>
              </a:lnSpc>
              <a:spcBef>
                <a:spcPts val="1202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i="0" lang="es-ES" sz="2400" u="none" cap="none" strike="noStrike">
                <a:solidFill>
                  <a:srgbClr val="262626"/>
                </a:solidFill>
              </a:rPr>
              <a:t>Pablo David Ortuño</a:t>
            </a:r>
            <a:endParaRPr i="0" sz="2400" u="none" cap="none" strike="noStrike"/>
          </a:p>
          <a:p>
            <a:pPr indent="-285840" lvl="0" marL="285840" marR="0" rtl="0" algn="l">
              <a:lnSpc>
                <a:spcPct val="90000"/>
              </a:lnSpc>
              <a:spcBef>
                <a:spcPts val="1202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i="0" lang="es-ES" sz="2400" u="none" cap="none" strike="noStrike">
                <a:solidFill>
                  <a:srgbClr val="262626"/>
                </a:solidFill>
              </a:rPr>
              <a:t>Sami H</a:t>
            </a:r>
            <a:r>
              <a:rPr lang="es-ES" sz="2400">
                <a:solidFill>
                  <a:srgbClr val="262626"/>
                </a:solidFill>
              </a:rPr>
              <a:t>adj</a:t>
            </a:r>
            <a:endParaRPr i="0" sz="2400" u="none" cap="none" strike="noStrike"/>
          </a:p>
          <a:p>
            <a:pPr indent="-285840" lvl="0" marL="285840" marR="0" rtl="0" algn="l">
              <a:lnSpc>
                <a:spcPct val="90000"/>
              </a:lnSpc>
              <a:spcBef>
                <a:spcPts val="1202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lang="es-ES" sz="2400">
                <a:solidFill>
                  <a:srgbClr val="262626"/>
                </a:solidFill>
              </a:rPr>
              <a:t>Francisco </a:t>
            </a:r>
            <a:r>
              <a:rPr i="0" lang="es-ES" sz="2400" u="none" cap="none" strike="noStrike">
                <a:solidFill>
                  <a:srgbClr val="262626"/>
                </a:solidFill>
              </a:rPr>
              <a:t>Javier P</a:t>
            </a:r>
            <a:r>
              <a:rPr lang="es-ES" sz="2400">
                <a:solidFill>
                  <a:srgbClr val="262626"/>
                </a:solidFill>
              </a:rPr>
              <a:t>érez Martínez</a:t>
            </a:r>
            <a:endParaRPr i="0" sz="2400" u="none" cap="none" strike="noStrike"/>
          </a:p>
          <a:p>
            <a:pPr indent="-285840" lvl="0" marL="285840" marR="0" rtl="0" algn="l">
              <a:lnSpc>
                <a:spcPct val="90000"/>
              </a:lnSpc>
              <a:spcBef>
                <a:spcPts val="1202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i="0" lang="es-ES" sz="2400" u="none" cap="none" strike="noStrike">
                <a:solidFill>
                  <a:srgbClr val="262626"/>
                </a:solidFill>
              </a:rPr>
              <a:t>Elvi Mihai Sabau Sabau</a:t>
            </a:r>
            <a:endParaRPr i="0" sz="2400" u="none" cap="none" strike="noStrike">
              <a:solidFill>
                <a:srgbClr val="262626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2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1"/>
          <p:cNvSpPr txBox="1"/>
          <p:nvPr>
            <p:ph type="title"/>
          </p:nvPr>
        </p:nvSpPr>
        <p:spPr>
          <a:xfrm>
            <a:off x="1295405" y="2777105"/>
            <a:ext cx="9601200" cy="1303800"/>
          </a:xfrm>
          <a:prstGeom prst="rect">
            <a:avLst/>
          </a:prstGeom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>
                <a:latin typeface="Garamond"/>
                <a:ea typeface="Garamond"/>
                <a:cs typeface="Garamond"/>
                <a:sym typeface="Garamond"/>
              </a:rPr>
              <a:t>Dudas y Preguntas?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/>
        </p:nvSpPr>
        <p:spPr>
          <a:xfrm>
            <a:off x="1295280" y="982080"/>
            <a:ext cx="9667800" cy="874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latin typeface="Garamond"/>
                <a:ea typeface="Garamond"/>
                <a:cs typeface="Garamond"/>
                <a:sym typeface="Garamond"/>
              </a:rPr>
              <a:t>Introducción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8"/>
          <p:cNvSpPr txBox="1"/>
          <p:nvPr/>
        </p:nvSpPr>
        <p:spPr>
          <a:xfrm>
            <a:off x="1328565" y="2459010"/>
            <a:ext cx="9601200" cy="37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840" lvl="0" marL="28584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b="1" i="0" lang="es-ES" sz="2400" u="none" cap="none" strike="noStrike"/>
              <a:t>Se puede definir el rendimiento de una computador</a:t>
            </a:r>
            <a:r>
              <a:rPr b="1" i="0" lang="es-ES" sz="2400" u="none" cap="none" strike="noStrike">
                <a:solidFill>
                  <a:srgbClr val="262626"/>
                </a:solidFill>
              </a:rPr>
              <a:t>a</a:t>
            </a:r>
            <a:r>
              <a:rPr i="0" lang="es-ES" sz="2400" u="none" cap="none" strike="noStrike">
                <a:solidFill>
                  <a:srgbClr val="262626"/>
                </a:solidFill>
              </a:rPr>
              <a:t> como el tiempo que tarda en llevar a cabo una tarea.</a:t>
            </a:r>
            <a:endParaRPr sz="2400">
              <a:solidFill>
                <a:srgbClr val="262626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</a:endParaRPr>
          </a:p>
          <a:p>
            <a:pPr indent="-285840" lvl="0" marL="285840" marR="0" rtl="0" algn="just">
              <a:lnSpc>
                <a:spcPct val="100000"/>
              </a:lnSpc>
              <a:spcBef>
                <a:spcPts val="1202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i="0" lang="es-ES" sz="2400" u="none" cap="none" strike="noStrike">
                <a:solidFill>
                  <a:srgbClr val="262626"/>
                </a:solidFill>
              </a:rPr>
              <a:t>El rendimiento </a:t>
            </a:r>
            <a:r>
              <a:rPr lang="es-ES" sz="2400">
                <a:solidFill>
                  <a:srgbClr val="262626"/>
                </a:solidFill>
              </a:rPr>
              <a:t>nos permite encontrar </a:t>
            </a:r>
            <a:r>
              <a:rPr i="0" lang="es-ES" sz="2400" u="none" cap="none" strike="noStrike">
                <a:solidFill>
                  <a:srgbClr val="262626"/>
                </a:solidFill>
              </a:rPr>
              <a:t>una forma de utilizar los menos recursos posibles y sacar el máximo provecho posible.</a:t>
            </a:r>
            <a:endParaRPr i="0" sz="2400" u="none" cap="none" strike="noStrike"/>
          </a:p>
        </p:txBody>
      </p:sp>
      <p:pic>
        <p:nvPicPr>
          <p:cNvPr id="138" name="Google Shape;13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1937" y="3510300"/>
            <a:ext cx="3494476" cy="169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/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Métricas para evaluación del rendimi</a:t>
            </a:r>
            <a:r>
              <a:rPr lang="es-ES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en</a:t>
            </a:r>
            <a:r>
              <a:rPr b="0" i="0" lang="es-ES" sz="4400" u="none" cap="none" strike="noStrik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to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9"/>
          <p:cNvSpPr txBox="1"/>
          <p:nvPr/>
        </p:nvSpPr>
        <p:spPr>
          <a:xfrm>
            <a:off x="1295280" y="2557080"/>
            <a:ext cx="9601200" cy="3318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262626"/>
                </a:solidFill>
              </a:rPr>
              <a:t> </a:t>
            </a:r>
            <a:r>
              <a:rPr lang="es-ES" sz="3000">
                <a:solidFill>
                  <a:srgbClr val="262626"/>
                </a:solidFill>
              </a:rPr>
              <a:t>Actualmente, la manera de medir el rendimiento es mediante el uso de programas que realizan pruebas también conocidas como Benchmarks.</a:t>
            </a:r>
            <a:endParaRPr sz="3000">
              <a:solidFill>
                <a:srgbClr val="262626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262626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000">
                <a:solidFill>
                  <a:srgbClr val="262626"/>
                </a:solidFill>
              </a:rPr>
              <a:t>Estos programas realizan pruebas de todo tipo y otorgan un resultado en base a lo obtenido durante el test.</a:t>
            </a:r>
            <a:r>
              <a:rPr i="0" lang="es-ES" sz="3000" u="none" cap="none" strike="noStrike">
                <a:solidFill>
                  <a:srgbClr val="262626"/>
                </a:solidFill>
              </a:rPr>
              <a:t> </a:t>
            </a:r>
            <a:endParaRPr i="0" sz="3000" u="none" cap="none" strike="noStrike"/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0"/>
          <p:cNvSpPr txBox="1"/>
          <p:nvPr>
            <p:ph idx="3" type="body"/>
          </p:nvPr>
        </p:nvSpPr>
        <p:spPr>
          <a:xfrm>
            <a:off x="1831200" y="2700799"/>
            <a:ext cx="8529600" cy="302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ES" sz="2400"/>
              <a:t>FCPU (frecuencia de la CPU).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ES" sz="2400"/>
              <a:t>TCPU (periodo de la CPU).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ES" sz="2400"/>
              <a:t>CPI (número de ciclos por instrucción)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ES" sz="2400"/>
              <a:t>Cantidad de instrucciones que tiene el programa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ES" sz="2400"/>
              <a:t>Multitarea</a:t>
            </a:r>
            <a:endParaRPr sz="2400"/>
          </a:p>
        </p:txBody>
      </p:sp>
      <p:sp>
        <p:nvSpPr>
          <p:cNvPr id="150" name="Google Shape;150;p30"/>
          <p:cNvSpPr txBox="1"/>
          <p:nvPr/>
        </p:nvSpPr>
        <p:spPr>
          <a:xfrm>
            <a:off x="1501900" y="1102475"/>
            <a:ext cx="9694200" cy="11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Métricas para evaluación del rendimiento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1"/>
          <p:cNvSpPr txBox="1"/>
          <p:nvPr/>
        </p:nvSpPr>
        <p:spPr>
          <a:xfrm>
            <a:off x="1295280" y="982080"/>
            <a:ext cx="9601200" cy="1303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Programas de prueba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31"/>
          <p:cNvSpPr txBox="1"/>
          <p:nvPr/>
        </p:nvSpPr>
        <p:spPr>
          <a:xfrm>
            <a:off x="1295405" y="2286005"/>
            <a:ext cx="9601200" cy="3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202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dk1"/>
                </a:solidFill>
              </a:rPr>
              <a:t>Programas reales.</a:t>
            </a:r>
            <a:r>
              <a:rPr lang="es-ES" sz="2000">
                <a:solidFill>
                  <a:schemeClr val="dk1"/>
                </a:solidFill>
              </a:rPr>
              <a:t> compiladores de C, sof</a:t>
            </a:r>
            <a:r>
              <a:rPr lang="es-ES" sz="2000"/>
              <a:t>tware de tratamiento de textos como TeX y herramientas CAD como Spice</a:t>
            </a:r>
            <a:endParaRPr sz="2000"/>
          </a:p>
          <a:p>
            <a:pPr indent="0" lvl="0" marL="0" marR="0" rtl="0" algn="just">
              <a:lnSpc>
                <a:spcPct val="100000"/>
              </a:lnSpc>
              <a:spcBef>
                <a:spcPts val="1202"/>
              </a:spcBef>
              <a:spcAft>
                <a:spcPts val="0"/>
              </a:spcAft>
              <a:buNone/>
            </a:pPr>
            <a:r>
              <a:rPr b="1" lang="es-ES" sz="2000"/>
              <a:t>Núcleos (Kernels).</a:t>
            </a:r>
            <a:r>
              <a:rPr lang="es-ES" sz="2000"/>
              <a:t> pequeños fragmentos clave de programas. Livermore Loops y Linpack.</a:t>
            </a:r>
            <a:endParaRPr sz="2000"/>
          </a:p>
          <a:p>
            <a:pPr indent="0" lvl="0" marL="0" marR="0" rtl="0" algn="just">
              <a:lnSpc>
                <a:spcPct val="100000"/>
              </a:lnSpc>
              <a:spcBef>
                <a:spcPts val="1202"/>
              </a:spcBef>
              <a:spcAft>
                <a:spcPts val="0"/>
              </a:spcAft>
              <a:buNone/>
            </a:pPr>
            <a:r>
              <a:rPr b="1" lang="es-ES" sz="2000"/>
              <a:t>Benchmarks reducidos (toys).</a:t>
            </a:r>
            <a:r>
              <a:rPr lang="es-ES" sz="2000"/>
              <a:t> 10 y 100 líneas de código.  Criba de Eratóstenes, Puzzle y clasificación rápida (quicksort).</a:t>
            </a:r>
            <a:endParaRPr sz="2000"/>
          </a:p>
          <a:p>
            <a:pPr indent="0" lvl="0" marL="0" marR="0" rtl="0" algn="just">
              <a:lnSpc>
                <a:spcPct val="100000"/>
              </a:lnSpc>
              <a:spcBef>
                <a:spcPts val="1202"/>
              </a:spcBef>
              <a:spcAft>
                <a:spcPts val="0"/>
              </a:spcAft>
              <a:buNone/>
            </a:pPr>
            <a:r>
              <a:rPr b="1" lang="es-ES" sz="2000"/>
              <a:t>Benchmarks Sintéticos</a:t>
            </a:r>
            <a:r>
              <a:rPr lang="es-ES" sz="2000"/>
              <a:t>. </a:t>
            </a:r>
            <a:r>
              <a:rPr lang="es-ES" sz="2000"/>
              <a:t>se crean artificialmente intentando simular la frecuencia media de operaciones y operandos de un gran conjunto de programas. Whetstone y Dhrystone.</a:t>
            </a:r>
            <a:endParaRPr sz="2000"/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>
            <p:ph type="title"/>
          </p:nvPr>
        </p:nvSpPr>
        <p:spPr>
          <a:xfrm>
            <a:off x="1295280" y="982080"/>
            <a:ext cx="9601200" cy="1303800"/>
          </a:xfrm>
          <a:prstGeom prst="rect">
            <a:avLst/>
          </a:prstGeom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Benchmarks</a:t>
            </a:r>
            <a:endParaRPr/>
          </a:p>
        </p:txBody>
      </p:sp>
      <p:sp>
        <p:nvSpPr>
          <p:cNvPr id="162" name="Google Shape;162;p32"/>
          <p:cNvSpPr txBox="1"/>
          <p:nvPr/>
        </p:nvSpPr>
        <p:spPr>
          <a:xfrm>
            <a:off x="1295275" y="2619800"/>
            <a:ext cx="9882300" cy="33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/>
              <a:t>Desktop Benchmarks 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83992A"/>
              </a:buClr>
              <a:buSzPts val="1800"/>
              <a:buChar char="●"/>
            </a:pPr>
            <a:r>
              <a:rPr lang="es-ES" sz="1800"/>
              <a:t>SPEC CPU 2006 (CINT, CFP) 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83992A"/>
              </a:buClr>
              <a:buSzPts val="1800"/>
              <a:buChar char="●"/>
            </a:pPr>
            <a:r>
              <a:rPr lang="es-ES" sz="1800"/>
              <a:t>SPECviewperf (OpenGL Graphics Library) 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83992A"/>
              </a:buClr>
              <a:buSzPts val="1800"/>
              <a:buChar char="●"/>
            </a:pPr>
            <a:r>
              <a:rPr lang="es-ES" sz="1800"/>
              <a:t>SPECapc (ProEngineer;Solidworks;Unigraphics…)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9225" y="2581075"/>
            <a:ext cx="4231526" cy="345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 txBox="1"/>
          <p:nvPr/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Benchmarks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3"/>
          <p:cNvSpPr txBox="1"/>
          <p:nvPr/>
        </p:nvSpPr>
        <p:spPr>
          <a:xfrm>
            <a:off x="1295280" y="2557080"/>
            <a:ext cx="9601200" cy="3318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dk1"/>
                </a:solidFill>
              </a:rPr>
              <a:t>BenchMarks Para Servidores</a:t>
            </a:r>
            <a:r>
              <a:rPr lang="es-ES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  <a:p>
            <a:pPr indent="-403860" lvl="0" marL="457200" rtl="0" algn="l">
              <a:spcBef>
                <a:spcPts val="0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lang="es-ES" sz="1800">
                <a:solidFill>
                  <a:schemeClr val="dk1"/>
                </a:solidFill>
              </a:rPr>
              <a:t>SPECrate (productividad (HCM)) 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403860" lvl="0" marL="457200" rtl="0" algn="l">
              <a:spcBef>
                <a:spcPts val="0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lang="es-ES" sz="1800">
                <a:solidFill>
                  <a:schemeClr val="dk1"/>
                </a:solidFill>
              </a:rPr>
              <a:t>SPECSFS (Rendimiento sistema ficheros de red) 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403860" lvl="0" marL="457200" rtl="0" algn="l">
              <a:spcBef>
                <a:spcPts val="0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lang="es-ES" sz="1800">
                <a:solidFill>
                  <a:schemeClr val="dk1"/>
                </a:solidFill>
              </a:rPr>
              <a:t>SPECWeb (Rendimiento servidores web)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403860" lvl="0" marL="457200" rtl="0" algn="l">
              <a:spcBef>
                <a:spcPts val="1202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lang="es-ES" sz="2000">
                <a:solidFill>
                  <a:schemeClr val="dk1"/>
                </a:solidFill>
              </a:rPr>
              <a:t>BenchMarks para sistemas embebidos</a:t>
            </a:r>
            <a:r>
              <a:rPr lang="es-ES" sz="1800">
                <a:solidFill>
                  <a:schemeClr val="dk1"/>
                </a:solidFill>
              </a:rPr>
              <a:t> </a:t>
            </a:r>
            <a:endParaRPr i="0" sz="2400" u="none" cap="none" strike="noStrike"/>
          </a:p>
        </p:txBody>
      </p:sp>
      <p:pic>
        <p:nvPicPr>
          <p:cNvPr id="170" name="Google Shape;17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7174" y="2901950"/>
            <a:ext cx="4379075" cy="262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4"/>
          <p:cNvSpPr txBox="1"/>
          <p:nvPr/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Evaluación de resultados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34"/>
          <p:cNvSpPr txBox="1"/>
          <p:nvPr/>
        </p:nvSpPr>
        <p:spPr>
          <a:xfrm>
            <a:off x="1295280" y="2557080"/>
            <a:ext cx="9601200" cy="3318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840" lvl="0" marL="28584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i="0" lang="es-ES" sz="2400" u="none" cap="none" strike="noStrike">
                <a:solidFill>
                  <a:srgbClr val="262626"/>
                </a:solidFill>
              </a:rPr>
              <a:t>Debido a que hay tantos programas para poner a prueba una CPU en todos los aspectos de rendimiento, se desarrollaron los benchmarks.</a:t>
            </a:r>
            <a:endParaRPr i="0" sz="2400" u="none" cap="none" strike="noStrike"/>
          </a:p>
          <a:p>
            <a:pPr indent="-285840" lvl="0" marL="285840" marR="0" rtl="0" algn="just">
              <a:lnSpc>
                <a:spcPct val="100000"/>
              </a:lnSpc>
              <a:spcBef>
                <a:spcPts val="1202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i="0" lang="es-ES" sz="2400" u="none" cap="none" strike="noStrike">
                <a:solidFill>
                  <a:srgbClr val="262626"/>
                </a:solidFill>
              </a:rPr>
              <a:t>Un benchmark sirve para saber o comparar que ordenadores, teléfonos </a:t>
            </a:r>
            <a:r>
              <a:rPr lang="es-ES" sz="2400">
                <a:solidFill>
                  <a:srgbClr val="262626"/>
                </a:solidFill>
              </a:rPr>
              <a:t>sistemas</a:t>
            </a:r>
            <a:r>
              <a:rPr i="0" lang="es-ES" sz="2400" u="none" cap="none" strike="noStrike">
                <a:solidFill>
                  <a:srgbClr val="262626"/>
                </a:solidFill>
              </a:rPr>
              <a:t>, etc son más potentes.</a:t>
            </a:r>
            <a:endParaRPr i="0" sz="2400" u="none" cap="none" strike="noStrike"/>
          </a:p>
          <a:p>
            <a:pPr indent="-285840" lvl="0" marL="285840" marR="0" rtl="0" algn="just">
              <a:lnSpc>
                <a:spcPct val="100000"/>
              </a:lnSpc>
              <a:spcBef>
                <a:spcPts val="1202"/>
              </a:spcBef>
              <a:spcAft>
                <a:spcPts val="0"/>
              </a:spcAft>
              <a:buClr>
                <a:srgbClr val="83992A"/>
              </a:buClr>
              <a:buSzPts val="2760"/>
              <a:buChar char="•"/>
            </a:pPr>
            <a:r>
              <a:rPr lang="es-ES" sz="2400"/>
              <a:t>Y por ello  las </a:t>
            </a:r>
            <a:r>
              <a:rPr lang="es-ES" sz="2400">
                <a:solidFill>
                  <a:schemeClr val="dk1"/>
                </a:solidFill>
              </a:rPr>
              <a:t>unidades dependen totalmente del objetivo del estudio.</a:t>
            </a:r>
            <a:endParaRPr i="0" sz="2400" u="none" cap="none" strike="noStrike"/>
          </a:p>
        </p:txBody>
      </p:sp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/>
          <p:nvPr/>
        </p:nvSpPr>
        <p:spPr>
          <a:xfrm>
            <a:off x="1295280" y="982080"/>
            <a:ext cx="9601200" cy="130392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Evaluación de resultados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5"/>
          <p:cNvSpPr txBox="1"/>
          <p:nvPr/>
        </p:nvSpPr>
        <p:spPr>
          <a:xfrm>
            <a:off x="1295280" y="2557080"/>
            <a:ext cx="9601200" cy="3318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/>
              <a:t>Debido a que todas estas medidas reflejan las prestaciones de un sistema completo, es imposible separar los componentes para medirlos independientemente, aunque tratan de reflejar la eficiencia del sistema a este nivel.</a:t>
            </a:r>
            <a:endParaRPr sz="24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/>
              <a:t>A continuación se enumeran las las maneras </a:t>
            </a:r>
            <a:r>
              <a:rPr lang="es-ES" sz="2400">
                <a:solidFill>
                  <a:schemeClr val="dk1"/>
                </a:solidFill>
              </a:rPr>
              <a:t>generales</a:t>
            </a:r>
            <a:r>
              <a:rPr lang="es-ES" sz="2400"/>
              <a:t> de evaluar los resultados en diferentes niveles, aunque no todas se usan actualmente:</a:t>
            </a:r>
            <a:endParaRPr i="0" sz="2400" u="none" cap="none" strike="noStrike"/>
          </a:p>
        </p:txBody>
      </p: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